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4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5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58368" y="1234440"/>
            <a:ext cx="82296" cy="9601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1234440"/>
            <a:ext cx="966014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 sz="3600">
                <a:solidFill>
                  <a:schemeClr val="bg1"/>
                </a:solidFill>
              </a:rPr>
              <a:t>Cercetări operaționale pentru inteligența artificială</a:t>
            </a:r>
            <a:endParaRPr sz="3600" b="1">
              <a:solidFill>
                <a:schemeClr val="bg1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7552" y="2212848"/>
            <a:ext cx="677685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it-IT">
                <a:solidFill>
                  <a:schemeClr val="bg1"/>
                </a:solidFill>
              </a:rPr>
              <a:t>Introducere în cercetările operaționale și inteligența artificială</a:t>
            </a:r>
            <a:r>
              <a:rPr sz="1800" b="0" smtClean="0">
                <a:solidFill>
                  <a:srgbClr val="99A9BE"/>
                </a:solidFill>
                <a:latin typeface="Aptos"/>
              </a:rPr>
              <a:t> </a:t>
            </a:r>
            <a:r>
              <a:rPr sz="1800" b="0">
                <a:solidFill>
                  <a:srgbClr val="99A9BE"/>
                </a:solidFill>
                <a:latin typeface="Aptos"/>
              </a:rPr>
              <a:t>/ </a:t>
            </a:r>
            <a:r>
              <a:rPr lang="en-US" sz="1800" b="0" smtClean="0">
                <a:solidFill>
                  <a:srgbClr val="99A9BE"/>
                </a:solidFill>
                <a:latin typeface="Aptos"/>
              </a:rPr>
              <a:t>C</a:t>
            </a:r>
            <a:r>
              <a:rPr sz="1800" b="0" smtClean="0">
                <a:solidFill>
                  <a:srgbClr val="99A9BE"/>
                </a:solidFill>
                <a:latin typeface="Aptos"/>
              </a:rPr>
              <a:t>urs</a:t>
            </a:r>
            <a:r>
              <a:rPr lang="en-US" sz="1800" b="0" smtClean="0">
                <a:solidFill>
                  <a:srgbClr val="99A9BE"/>
                </a:solidFill>
                <a:latin typeface="Aptos"/>
              </a:rPr>
              <a:t> I</a:t>
            </a:r>
            <a:endParaRPr sz="1800" b="0">
              <a:solidFill>
                <a:srgbClr val="99A9BE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7552" y="5349240"/>
            <a:ext cx="2182457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1300" b="0" smtClean="0">
                <a:solidFill>
                  <a:srgbClr val="99A9BE"/>
                </a:solidFill>
                <a:latin typeface="Aptos"/>
              </a:rPr>
              <a:t>Mitrut Dorin</a:t>
            </a:r>
            <a:r>
              <a:rPr sz="1300" b="0" smtClean="0">
                <a:solidFill>
                  <a:srgbClr val="99A9BE"/>
                </a:solidFill>
                <a:latin typeface="Aptos"/>
              </a:rPr>
              <a:t>  </a:t>
            </a:r>
            <a:r>
              <a:rPr sz="1300" b="0">
                <a:solidFill>
                  <a:srgbClr val="99A9BE"/>
                </a:solidFill>
                <a:latin typeface="Aptos"/>
              </a:rPr>
              <a:t>|  </a:t>
            </a:r>
            <a:r>
              <a:rPr lang="en-US" sz="1300" b="0" smtClean="0">
                <a:solidFill>
                  <a:srgbClr val="99A9BE"/>
                </a:solidFill>
                <a:latin typeface="Aptos"/>
              </a:rPr>
              <a:t>CSIE</a:t>
            </a:r>
            <a:r>
              <a:rPr sz="1300" b="0" smtClean="0">
                <a:solidFill>
                  <a:srgbClr val="99A9BE"/>
                </a:solidFill>
                <a:latin typeface="Aptos"/>
              </a:rPr>
              <a:t>  </a:t>
            </a:r>
            <a:r>
              <a:rPr sz="1300" b="0">
                <a:solidFill>
                  <a:srgbClr val="99A9BE"/>
                </a:solidFill>
                <a:latin typeface="Aptos"/>
              </a:rPr>
              <a:t>|  An </a:t>
            </a:r>
            <a:r>
              <a:rPr lang="en-US" sz="1300" b="0" smtClean="0">
                <a:solidFill>
                  <a:srgbClr val="99A9BE"/>
                </a:solidFill>
                <a:latin typeface="Aptos"/>
              </a:rPr>
              <a:t>I</a:t>
            </a:r>
            <a:endParaRPr sz="1300" b="0">
              <a:solidFill>
                <a:srgbClr val="99A9BE"/>
              </a:solidFill>
              <a:latin typeface="Apto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C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0" y="72462"/>
            <a:ext cx="98755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400" b="1">
                <a:solidFill>
                  <a:srgbClr val="F5F8FC"/>
                </a:solidFill>
                <a:latin typeface="Aptos"/>
              </a:rPr>
              <a:t>TITLU SECTIUNE</a:t>
            </a:r>
          </a:p>
        </p:txBody>
      </p:sp>
      <p:sp>
        <p:nvSpPr>
          <p:cNvPr id="6" name="Oval 5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302664"/>
              </p:ext>
            </p:extLst>
          </p:nvPr>
        </p:nvGraphicFramePr>
        <p:xfrm>
          <a:off x="896112" y="759124"/>
          <a:ext cx="10588751" cy="5010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2274"/>
                <a:gridCol w="4499926"/>
                <a:gridCol w="4416551"/>
              </a:tblGrid>
              <a:tr h="54660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Comptetenta</a:t>
                      </a:r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03816">
                <a:tc rowSpan="2">
                  <a:txBody>
                    <a:bodyPr/>
                    <a:lstStyle/>
                    <a:p>
                      <a:pPr algn="ctr"/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Utilizare</a:t>
                      </a:r>
                      <a:endParaRPr lang="en-US" b="1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prompturi foarte simple;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accepta primul raspuns;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nu cunoaste limitele modelelor;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dificultati in detectarea erorilor;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AI are impact redus asupra modului sau de lucru.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decide constient cand AI este util;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formuleaza cerinte precise;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verifica informatia;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poate corecta sau respinge raspunsul AI;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nu confunda utilizarea AI cu rezolvarea problemei.</a:t>
                      </a:r>
                      <a:endParaRPr lang="en-US"/>
                    </a:p>
                  </a:txBody>
                  <a:tcPr/>
                </a:tc>
              </a:tr>
              <a:tr h="2401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intreaba AI pentru aproape orice;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copy-paste frecvent;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prompturi superficiale;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verifica putin sau deloc;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are dificultati sa explice rezultatul primit;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poate obtine produse aparent bune fara sa stapaneasca metoda;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performanta sa scade puternic daca AI nu este disponibil.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descompune probleme complexe;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lucreaza iterativ cu AI;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furnizeaza context, constrangeri si criterii;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compara si verifica rezultatele;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foloseste AI diferit pentru documentare, programare, analiza, brainstorming etc.;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identifica situatiile in care AI greseste;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mtClean="0"/>
                        <a:t>combina rezultatele AI cu propriile cunostinte si cu alte instrumente.</a:t>
                      </a:r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502920"/>
            <a:ext cx="73152" cy="5029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75488"/>
            <a:ext cx="937679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600" b="1" smtClean="0">
                <a:solidFill>
                  <a:schemeClr val="bg1"/>
                </a:solidFill>
                <a:latin typeface="Aptos"/>
              </a:rPr>
              <a:t>COST: </a:t>
            </a:r>
            <a:r>
              <a:rPr lang="en-US" sz="4000" smtClean="0">
                <a:solidFill>
                  <a:schemeClr val="bg1"/>
                </a:solidFill>
              </a:rPr>
              <a:t>C</a:t>
            </a:r>
            <a:r>
              <a:rPr lang="en-US" sz="4000" baseline="-25000" smtClean="0">
                <a:solidFill>
                  <a:schemeClr val="bg1"/>
                </a:solidFill>
              </a:rPr>
              <a:t>AI</a:t>
            </a:r>
            <a:r>
              <a:rPr lang="en-US" sz="4000" smtClean="0">
                <a:solidFill>
                  <a:schemeClr val="bg1"/>
                </a:solidFill>
              </a:rPr>
              <a:t>=C</a:t>
            </a:r>
            <a:r>
              <a:rPr lang="en-US" sz="4000" baseline="-25000" smtClean="0">
                <a:solidFill>
                  <a:schemeClr val="bg1"/>
                </a:solidFill>
              </a:rPr>
              <a:t>calcul</a:t>
            </a:r>
            <a:r>
              <a:rPr lang="en-US" sz="4000" smtClean="0">
                <a:solidFill>
                  <a:schemeClr val="bg1"/>
                </a:solidFill>
              </a:rPr>
              <a:t>+C</a:t>
            </a:r>
            <a:r>
              <a:rPr lang="en-US" sz="4000" baseline="-25000" smtClean="0">
                <a:solidFill>
                  <a:schemeClr val="bg1"/>
                </a:solidFill>
              </a:rPr>
              <a:t>date</a:t>
            </a:r>
            <a:r>
              <a:rPr lang="en-US" sz="4000" smtClean="0">
                <a:solidFill>
                  <a:schemeClr val="bg1"/>
                </a:solidFill>
              </a:rPr>
              <a:t>+C</a:t>
            </a:r>
            <a:r>
              <a:rPr lang="en-US" sz="4000" baseline="-25000" smtClean="0">
                <a:solidFill>
                  <a:schemeClr val="bg1"/>
                </a:solidFill>
              </a:rPr>
              <a:t>context</a:t>
            </a:r>
            <a:r>
              <a:rPr lang="en-US" sz="4000" smtClean="0">
                <a:solidFill>
                  <a:schemeClr val="bg1"/>
                </a:solidFill>
              </a:rPr>
              <a:t>+C</a:t>
            </a:r>
            <a:r>
              <a:rPr lang="en-US" sz="4000" baseline="-25000" smtClean="0">
                <a:solidFill>
                  <a:schemeClr val="bg1"/>
                </a:solidFill>
              </a:rPr>
              <a:t>verificare</a:t>
            </a:r>
            <a:r>
              <a:rPr lang="en-US" sz="4000" smtClean="0">
                <a:solidFill>
                  <a:schemeClr val="bg1"/>
                </a:solidFill>
              </a:rPr>
              <a:t>+C</a:t>
            </a:r>
            <a:r>
              <a:rPr lang="en-US" sz="4000" baseline="-25000" smtClean="0">
                <a:solidFill>
                  <a:schemeClr val="bg1"/>
                </a:solidFill>
              </a:rPr>
              <a:t>erorilor</a:t>
            </a:r>
            <a:endParaRPr sz="4000" b="1">
              <a:solidFill>
                <a:schemeClr val="bg1"/>
              </a:solidFill>
              <a:latin typeface="Apto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674133"/>
              </p:ext>
            </p:extLst>
          </p:nvPr>
        </p:nvGraphicFramePr>
        <p:xfrm>
          <a:off x="576071" y="1591790"/>
          <a:ext cx="11224179" cy="4694707"/>
        </p:xfrm>
        <a:graphic>
          <a:graphicData uri="http://schemas.openxmlformats.org/drawingml/2006/table">
            <a:tbl>
              <a:tblPr/>
              <a:tblGrid>
                <a:gridCol w="5858397"/>
                <a:gridCol w="565672"/>
                <a:gridCol w="464770"/>
                <a:gridCol w="717881"/>
                <a:gridCol w="860756"/>
                <a:gridCol w="470295"/>
                <a:gridCol w="709626"/>
                <a:gridCol w="379934"/>
                <a:gridCol w="1196848"/>
              </a:tblGrid>
              <a:tr h="346017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Sarcina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smtClean="0">
                          <a:solidFill>
                            <a:srgbClr val="FF0000"/>
                          </a:solidFill>
                        </a:rPr>
                        <a:t>Calcul</a:t>
                      </a:r>
                      <a:endParaRPr lang="en-US" sz="1600" b="1">
                        <a:solidFill>
                          <a:srgbClr val="FF0000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Date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Context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Verificare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Erori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Total AI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Om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Mai eficient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Traducere text obisnuit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Rezumat 100 pagini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Generare text standard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Clasificare a 10.000 documente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9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167">
                <a:tc>
                  <a:txBody>
                    <a:bodyPr/>
                    <a:lstStyle/>
                    <a:p>
                      <a:r>
                        <a:rPr lang="nl-NL" sz="1600">
                          <a:solidFill>
                            <a:schemeClr val="bg1"/>
                          </a:solidFill>
                        </a:rPr>
                        <a:t>Cod nou, functie bine specificata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Repararea unei erori evidente intr-un sistem cunoscut de programator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813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Modificare mica intr-un proiect complex existent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618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Decizie operationala a unui manager cu 15 ani experienta in firma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141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Diagnosticarea unei defectiuni familiare de catre tehnician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832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Evaluarea unei situatii particulare a unui student cunoscut de profesor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16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Negociere cu un client cunoscut de ani de zile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17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017"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Decizie unica, foarte contextuala, care dureaza omului 2 minute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Om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15342" marR="15342" marT="7671" marB="767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502920"/>
            <a:ext cx="73152" cy="5029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75488"/>
            <a:ext cx="109973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600" b="1" smtClean="0">
                <a:solidFill>
                  <a:srgbClr val="F5F8FC"/>
                </a:solidFill>
                <a:latin typeface="Aptos"/>
              </a:rPr>
              <a:t>COST:</a:t>
            </a:r>
            <a:r>
              <a:rPr lang="en-US" sz="2800" b="1" smtClean="0"/>
              <a:t> </a:t>
            </a:r>
            <a:r>
              <a:rPr lang="en-US" sz="2800" smtClean="0">
                <a:solidFill>
                  <a:schemeClr val="bg1"/>
                </a:solidFill>
              </a:rPr>
              <a:t>C</a:t>
            </a:r>
            <a:r>
              <a:rPr lang="en-US" sz="2800" baseline="-25000" smtClean="0">
                <a:solidFill>
                  <a:schemeClr val="bg1"/>
                </a:solidFill>
              </a:rPr>
              <a:t>AI</a:t>
            </a:r>
            <a:r>
              <a:rPr lang="en-US" sz="2800" smtClean="0">
                <a:solidFill>
                  <a:schemeClr val="bg1"/>
                </a:solidFill>
              </a:rPr>
              <a:t>= GPU-uri + energie + centre </a:t>
            </a:r>
            <a:r>
              <a:rPr lang="en-US" sz="2800">
                <a:solidFill>
                  <a:schemeClr val="bg1"/>
                </a:solidFill>
              </a:rPr>
              <a:t>de </a:t>
            </a:r>
            <a:r>
              <a:rPr lang="en-US" sz="2800" smtClean="0">
                <a:solidFill>
                  <a:schemeClr val="bg1"/>
                </a:solidFill>
              </a:rPr>
              <a:t>date + retea + dezvoltare + profit</a:t>
            </a:r>
            <a:endParaRPr sz="2600" b="1">
              <a:solidFill>
                <a:srgbClr val="F5F8FC"/>
              </a:solidFill>
              <a:latin typeface="Aptos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7433859"/>
              </p:ext>
            </p:extLst>
          </p:nvPr>
        </p:nvGraphicFramePr>
        <p:xfrm>
          <a:off x="5329943" y="1223729"/>
          <a:ext cx="5996541" cy="4737985"/>
        </p:xfrm>
        <a:graphic>
          <a:graphicData uri="http://schemas.openxmlformats.org/drawingml/2006/table">
            <a:tbl>
              <a:tblPr/>
              <a:tblGrid>
                <a:gridCol w="1604956"/>
                <a:gridCol w="688147"/>
                <a:gridCol w="774338"/>
                <a:gridCol w="688147"/>
                <a:gridCol w="2240953"/>
              </a:tblGrid>
              <a:tr h="38344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Model AI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smtClean="0">
                          <a:solidFill>
                            <a:schemeClr val="bg1"/>
                          </a:solidFill>
                        </a:rPr>
                        <a:t>Intrare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smtClean="0">
                          <a:solidFill>
                            <a:schemeClr val="bg1"/>
                          </a:solidFill>
                        </a:rPr>
                        <a:t>Iesire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i="1" smtClean="0">
                          <a:solidFill>
                            <a:schemeClr val="bg1"/>
                          </a:solidFill>
                        </a:rPr>
                        <a:t>mediu</a:t>
                      </a:r>
                      <a:endParaRPr lang="pt-BR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bg1"/>
                          </a:solidFill>
                        </a:rPr>
                        <a:t>Performanta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GPT-5.6 Luna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0,20 $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1,20 $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0,40 $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Economic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4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Grok 4.20 reasoning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1,25 $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2,50 $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1,50 $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Ridicat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4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Claude Sonnet 5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1,80 $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Foarte ridicat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Grok 4.6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2,80 $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De frontiera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GPT-5.6 Terra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12,00 $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Foarte ridicat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Claude Opus 5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2,50 $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12,50 $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4,50 $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De frontiera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45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GPT-5.6 Sol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4,00 $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7,20 $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De frontiera / varf </a:t>
                      </a:r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de gama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45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Claude Opus 5.5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20,00 $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7,20 $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De frontiera / varf de gama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GPT-5.5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30,00 $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De frontiera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GPT-6 Astra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10,00 $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50,00 $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18,00 $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Premium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110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Daybreak Red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12,50 $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75,00 $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25,00 $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Premium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445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o3-pro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20,00 $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80,00 $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32,00 $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Rationament avansat</a:t>
                      </a: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7777"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GPT-5.5 Pro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30,00 $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180,00 $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60,00 $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>
                          <a:solidFill>
                            <a:schemeClr val="bg1"/>
                          </a:solidFill>
                        </a:rPr>
                        <a:t>Rationament avansat / cost foarte ridicat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 marL="56575" marR="56575" marT="28287" marB="2828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454497"/>
              </p:ext>
            </p:extLst>
          </p:nvPr>
        </p:nvGraphicFramePr>
        <p:xfrm>
          <a:off x="257067" y="1235216"/>
          <a:ext cx="4948560" cy="3444240"/>
        </p:xfrm>
        <a:graphic>
          <a:graphicData uri="http://schemas.openxmlformats.org/drawingml/2006/table">
            <a:tbl>
              <a:tblPr/>
              <a:tblGrid>
                <a:gridCol w="3150367"/>
                <a:gridCol w="1798193"/>
              </a:tblGrid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Componenta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OpenAI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rowSpan="3"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Compute (GPU + cloud + infrastructura aferenta)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-generare raspunsuri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-cercetare/dezvoltare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~$16,3 mld./an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bg1"/>
                          </a:solidFill>
                        </a:rPr>
                        <a:t>~$8,0 mld./an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bg1"/>
                          </a:solidFill>
                        </a:rPr>
                        <a:t>~$8,3 mld./an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Alte costuri</a:t>
                      </a:r>
                      <a:r>
                        <a:rPr lang="en-US" b="1" baseline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mtClean="0">
                          <a:solidFill>
                            <a:schemeClr val="bg1"/>
                          </a:solidFill>
                        </a:rPr>
                        <a:t>cercetare/dezvoltare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~$</a:t>
                      </a:r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10.7 </a:t>
                      </a:r>
                      <a:r>
                        <a:rPr lang="en-US" b="1">
                          <a:solidFill>
                            <a:schemeClr val="bg1"/>
                          </a:solidFill>
                        </a:rPr>
                        <a:t>mld./an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Vanzari si marketing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solidFill>
                            <a:schemeClr val="bg1"/>
                          </a:solidFill>
                        </a:rPr>
                        <a:t>~$6 mld./an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chemeClr val="bg1"/>
                          </a:solidFill>
                        </a:rPr>
                        <a:t>Venituri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>
                          <a:solidFill>
                            <a:schemeClr val="bg1"/>
                          </a:solidFill>
                        </a:rPr>
                        <a:t>~$</a:t>
                      </a:r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13.1 </a:t>
                      </a:r>
                      <a:r>
                        <a:rPr lang="en-US" b="1">
                          <a:solidFill>
                            <a:schemeClr val="bg1"/>
                          </a:solidFill>
                        </a:rPr>
                        <a:t>mld./an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2800" b="1" smtClean="0">
                          <a:solidFill>
                            <a:srgbClr val="FF0000"/>
                          </a:solidFill>
                        </a:rPr>
                        <a:t>Pierdere anuala:</a:t>
                      </a:r>
                      <a:endParaRPr lang="en-US" sz="2800" b="1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smtClean="0">
                          <a:solidFill>
                            <a:srgbClr val="FF0000"/>
                          </a:solidFill>
                        </a:rPr>
                        <a:t>20mld./an</a:t>
                      </a:r>
                      <a:endParaRPr lang="en-US" sz="2800" b="1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502920"/>
            <a:ext cx="73152" cy="5029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75488"/>
            <a:ext cx="674877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Informatie </a:t>
            </a:r>
            <a:r>
              <a:rPr lang="en-US" sz="2800">
                <a:solidFill>
                  <a:schemeClr val="bg1"/>
                </a:solidFill>
              </a:rPr>
              <a:t>nu inseamna mai multa intelegere</a:t>
            </a:r>
            <a:endParaRPr sz="2600" b="1">
              <a:solidFill>
                <a:schemeClr val="bg1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43000" y="1417320"/>
            <a:ext cx="9921240" cy="4434840"/>
          </a:xfrm>
          <a:prstGeom prst="roundRect">
            <a:avLst/>
          </a:prstGeom>
          <a:solidFill>
            <a:srgbClr val="111C34"/>
          </a:solidFill>
          <a:ln>
            <a:solidFill>
              <a:srgbClr val="27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89184" y="1699404"/>
            <a:ext cx="804844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800" b="1">
                <a:solidFill>
                  <a:schemeClr val="bg1"/>
                </a:solidFill>
              </a:rPr>
              <a:t>Ce </a:t>
            </a:r>
            <a:r>
              <a:rPr lang="fr-FR" sz="2800" b="1">
                <a:solidFill>
                  <a:schemeClr val="bg1"/>
                </a:solidFill>
              </a:rPr>
              <a:t>este </a:t>
            </a:r>
            <a:r>
              <a:rPr lang="fr-FR" sz="2800" b="1" smtClean="0">
                <a:solidFill>
                  <a:schemeClr val="bg1"/>
                </a:solidFill>
              </a:rPr>
              <a:t>important?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800" b="1" smtClean="0">
                <a:solidFill>
                  <a:schemeClr val="bg1"/>
                </a:solidFill>
              </a:rPr>
              <a:t>Ce lipseste?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800" b="1" smtClean="0">
                <a:solidFill>
                  <a:schemeClr val="bg1"/>
                </a:solidFill>
              </a:rPr>
              <a:t>Ce </a:t>
            </a:r>
            <a:r>
              <a:rPr lang="fr-FR" sz="2800" b="1">
                <a:solidFill>
                  <a:schemeClr val="bg1"/>
                </a:solidFill>
              </a:rPr>
              <a:t>este </a:t>
            </a:r>
            <a:r>
              <a:rPr lang="fr-FR" sz="2800" b="1" smtClean="0">
                <a:solidFill>
                  <a:schemeClr val="bg1"/>
                </a:solidFill>
              </a:rPr>
              <a:t>irelevant?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800" b="1" smtClean="0">
                <a:solidFill>
                  <a:schemeClr val="bg1"/>
                </a:solidFill>
              </a:rPr>
              <a:t>Ce </a:t>
            </a:r>
            <a:r>
              <a:rPr lang="fr-FR" sz="2800" b="1">
                <a:solidFill>
                  <a:schemeClr val="bg1"/>
                </a:solidFill>
              </a:rPr>
              <a:t>este </a:t>
            </a:r>
            <a:r>
              <a:rPr lang="fr-FR" sz="2800" b="1" smtClean="0">
                <a:solidFill>
                  <a:schemeClr val="bg1"/>
                </a:solidFill>
              </a:rPr>
              <a:t>suspect?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r-FR" sz="2800" b="1" smtClean="0">
                <a:solidFill>
                  <a:schemeClr val="bg1"/>
                </a:solidFill>
              </a:rPr>
              <a:t>Ce </a:t>
            </a:r>
            <a:r>
              <a:rPr lang="fr-FR" sz="2800" b="1">
                <a:solidFill>
                  <a:schemeClr val="bg1"/>
                </a:solidFill>
              </a:rPr>
              <a:t>intrebare nici macar nu m-am gandit sa pun?</a:t>
            </a:r>
            <a:endParaRPr sz="2800" b="1">
              <a:solidFill>
                <a:schemeClr val="bg1"/>
              </a:solidFill>
              <a:latin typeface="Apto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502920"/>
            <a:ext cx="73152" cy="5029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75488"/>
            <a:ext cx="10777181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Context: </a:t>
            </a:r>
            <a:r>
              <a:rPr lang="en-US" sz="2800">
                <a:solidFill>
                  <a:schemeClr val="bg1"/>
                </a:solidFill>
              </a:rPr>
              <a:t>lumea reala are un numar enorm de </a:t>
            </a:r>
            <a:r>
              <a:rPr lang="en-US" sz="2800">
                <a:solidFill>
                  <a:schemeClr val="bg1"/>
                </a:solidFill>
              </a:rPr>
              <a:t>conditii </a:t>
            </a:r>
            <a:endParaRPr lang="en-US" sz="2800" smtClean="0">
              <a:solidFill>
                <a:schemeClr val="bg1"/>
              </a:solidFill>
            </a:endParaRPr>
          </a:p>
          <a:p>
            <a:r>
              <a:rPr lang="en-US" sz="2800" smtClean="0">
                <a:solidFill>
                  <a:schemeClr val="bg1"/>
                </a:solidFill>
              </a:rPr>
              <a:t>pe </a:t>
            </a:r>
            <a:r>
              <a:rPr lang="en-US" sz="2800">
                <a:solidFill>
                  <a:schemeClr val="bg1"/>
                </a:solidFill>
              </a:rPr>
              <a:t>care oamenii nici macar nu le verbalizeaza pentru ca li se par evidente</a:t>
            </a:r>
            <a:endParaRPr sz="2600" b="1">
              <a:solidFill>
                <a:schemeClr val="bg1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143000" y="1417320"/>
            <a:ext cx="9921240" cy="4434840"/>
          </a:xfrm>
          <a:prstGeom prst="roundRect">
            <a:avLst/>
          </a:prstGeom>
          <a:solidFill>
            <a:srgbClr val="111C34"/>
          </a:solidFill>
          <a:ln>
            <a:solidFill>
              <a:srgbClr val="2737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89184" y="1699404"/>
            <a:ext cx="8048445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nu </a:t>
            </a:r>
            <a:r>
              <a:rPr lang="en-US" sz="2800">
                <a:solidFill>
                  <a:schemeClr val="bg1"/>
                </a:solidFill>
              </a:rPr>
              <a:t>omori </a:t>
            </a:r>
            <a:r>
              <a:rPr lang="en-US" sz="2800" smtClean="0">
                <a:solidFill>
                  <a:schemeClr val="bg1"/>
                </a:solidFill>
              </a:rPr>
              <a:t>oameni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nu </a:t>
            </a:r>
            <a:r>
              <a:rPr lang="en-US" sz="2800">
                <a:solidFill>
                  <a:schemeClr val="bg1"/>
                </a:solidFill>
              </a:rPr>
              <a:t>distrugi </a:t>
            </a:r>
            <a:r>
              <a:rPr lang="en-US" sz="2800" smtClean="0">
                <a:solidFill>
                  <a:schemeClr val="bg1"/>
                </a:solidFill>
              </a:rPr>
              <a:t>proprietatea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respecta legea</a:t>
            </a:r>
            <a:endParaRPr lang="en-US" sz="2800">
              <a:solidFill>
                <a:schemeClr val="bg1"/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respecta drepturile omului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nu produce </a:t>
            </a:r>
            <a:r>
              <a:rPr lang="en-US" sz="2800">
                <a:solidFill>
                  <a:schemeClr val="bg1"/>
                </a:solidFill>
              </a:rPr>
              <a:t>riscuri </a:t>
            </a:r>
            <a:r>
              <a:rPr lang="en-US" sz="2800" smtClean="0">
                <a:solidFill>
                  <a:schemeClr val="bg1"/>
                </a:solidFill>
              </a:rPr>
              <a:t>disproportionate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nu sacrifica </a:t>
            </a:r>
            <a:r>
              <a:rPr lang="en-US" sz="2800">
                <a:solidFill>
                  <a:schemeClr val="bg1"/>
                </a:solidFill>
              </a:rPr>
              <a:t>viitorul </a:t>
            </a:r>
            <a:r>
              <a:rPr lang="en-US" sz="2800">
                <a:solidFill>
                  <a:schemeClr val="bg1"/>
                </a:solidFill>
              </a:rPr>
              <a:t>pentru </a:t>
            </a:r>
            <a:r>
              <a:rPr lang="en-US" sz="2800" smtClean="0">
                <a:solidFill>
                  <a:schemeClr val="bg1"/>
                </a:solidFill>
              </a:rPr>
              <a:t>prezent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chemeClr val="bg1"/>
                </a:solidFill>
              </a:rPr>
              <a:t>pastreaza </a:t>
            </a:r>
            <a:r>
              <a:rPr lang="en-US" sz="2800">
                <a:solidFill>
                  <a:schemeClr val="bg1"/>
                </a:solidFill>
              </a:rPr>
              <a:t>scopul real </a:t>
            </a:r>
            <a:r>
              <a:rPr lang="en-US" sz="2800">
                <a:solidFill>
                  <a:schemeClr val="bg1"/>
                </a:solidFill>
              </a:rPr>
              <a:t>al </a:t>
            </a:r>
            <a:r>
              <a:rPr lang="en-US" sz="2800" smtClean="0">
                <a:solidFill>
                  <a:schemeClr val="bg1"/>
                </a:solidFill>
              </a:rPr>
              <a:t>sistemului</a:t>
            </a:r>
            <a:endParaRPr lang="en-US" sz="280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67847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502920"/>
            <a:ext cx="73152" cy="5029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75488"/>
            <a:ext cx="509453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AI amplifica actiunea, nu valoarea</a:t>
            </a:r>
            <a:endParaRPr sz="2600" b="1">
              <a:solidFill>
                <a:schemeClr val="bg1"/>
              </a:solidFill>
              <a:latin typeface="Apto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590234"/>
              </p:ext>
            </p:extLst>
          </p:nvPr>
        </p:nvGraphicFramePr>
        <p:xfrm>
          <a:off x="379561" y="1086929"/>
          <a:ext cx="11576650" cy="5097197"/>
        </p:xfrm>
        <a:graphic>
          <a:graphicData uri="http://schemas.openxmlformats.org/drawingml/2006/table">
            <a:tbl>
              <a:tblPr/>
              <a:tblGrid>
                <a:gridCol w="2426518"/>
                <a:gridCol w="5009453"/>
                <a:gridCol w="4140679"/>
              </a:tblGrid>
              <a:tr h="474452"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FF0000"/>
                          </a:solidFill>
                        </a:rPr>
                        <a:t>Om slab pregatit + AI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FF0000"/>
                          </a:solidFill>
                        </a:rPr>
                        <a:t>Ce devine posibil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rgbClr val="FF0000"/>
                          </a:solidFill>
                        </a:rPr>
                        <a:t>Consecinta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intelege constructiile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ii proiecteaza o casa, instalatii, calcule, liste de materiale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bg1"/>
                          </a:solidFill>
                        </a:rPr>
                        <a:t>Proiect maret → defecte structurale, costuri enorme, pericol</a:t>
                      </a:r>
                      <a:endParaRPr lang="it-IT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intelege finantele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analizeaza actiuni, genereaza strategii si chiar cod pentru tranzactionare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Investitii sofisticate → pierderi mari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stie programare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ii construieste un magazin online complet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Afacere functionala aparent → vulnerabilitati, furt de date/bani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intelege economia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produce un plan de afaceri foarte convingator, </a:t>
                      </a:r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cu </a:t>
                      </a:r>
                      <a:r>
                        <a:rPr lang="it-IT" sz="1800" smtClean="0">
                          <a:solidFill>
                            <a:schemeClr val="bg1"/>
                          </a:solidFill>
                        </a:rPr>
                        <a:t>previziuni atragatoare</a:t>
                      </a:r>
                      <a:endParaRPr lang="it-IT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bg1"/>
                          </a:solidFill>
                        </a:rPr>
                        <a:t>Investitie mare bazata pe ipoteze false → faliment</a:t>
                      </a:r>
                      <a:endParaRPr lang="it-IT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33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cunoaste statistica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gaseste „relatii” intr-o baza mare de date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Concluzii spectaculoase → decizii gresite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cunoaste legislatia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AI redacteaza contracte sofisticate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>
                          <a:solidFill>
                            <a:schemeClr val="bg1"/>
                          </a:solidFill>
                        </a:rPr>
                        <a:t>Document profesional ca forma → clauze periculoase</a:t>
                      </a:r>
                      <a:endParaRPr lang="en-US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intelege productia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propune reducerea stocurilor si personalului pentru eficienta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bg1"/>
                          </a:solidFill>
                        </a:rPr>
                        <a:t>Costuri mai mici pe hartie → blocarea productiei la prima perturbare</a:t>
                      </a:r>
                      <a:endParaRPr lang="it-IT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761"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bg1"/>
                          </a:solidFill>
                        </a:rPr>
                        <a:t>Nu intelege CO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>
                          <a:solidFill>
                            <a:schemeClr val="bg1"/>
                          </a:solidFill>
                        </a:rPr>
                        <a:t>AI genereaza un model de optimizare complex</a:t>
                      </a: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b="1">
                          <a:solidFill>
                            <a:schemeClr val="bg1"/>
                          </a:solidFill>
                        </a:rPr>
                        <a:t>Optim perfect al modelului gresit → decizie foarte proasta in realitate</a:t>
                      </a:r>
                      <a:endParaRPr lang="it-IT" sz="1800">
                        <a:solidFill>
                          <a:schemeClr val="bg1"/>
                        </a:solidFill>
                      </a:endParaRPr>
                    </a:p>
                  </a:txBody>
                  <a:tcPr marL="55876" marR="55876" marT="27938" marB="2793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794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" y="502920"/>
            <a:ext cx="73152" cy="502920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75488"/>
            <a:ext cx="26025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chemeClr val="bg1"/>
                </a:solidFill>
              </a:rPr>
              <a:t>Logic vs. rational</a:t>
            </a:r>
            <a:endParaRPr sz="2600" b="1">
              <a:solidFill>
                <a:schemeClr val="bg1"/>
              </a:solidFill>
              <a:latin typeface="Apto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9374866"/>
              </p:ext>
            </p:extLst>
          </p:nvPr>
        </p:nvGraphicFramePr>
        <p:xfrm>
          <a:off x="502920" y="1072263"/>
          <a:ext cx="10907757" cy="5400862"/>
        </p:xfrm>
        <a:graphic>
          <a:graphicData uri="http://schemas.openxmlformats.org/drawingml/2006/table">
            <a:tbl>
              <a:tblPr/>
              <a:tblGrid>
                <a:gridCol w="3635919"/>
                <a:gridCol w="3635919"/>
                <a:gridCol w="3635919"/>
              </a:tblGrid>
              <a:tr h="241223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Ce ii spui AI-ului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Solutia „perfect logica”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FF0000"/>
                          </a:solidFill>
                        </a:rPr>
                        <a:t>Ce ai uitat sa spui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fr-FR" sz="1600" b="1" smtClean="0">
                          <a:solidFill>
                            <a:schemeClr val="bg1"/>
                          </a:solidFill>
                        </a:rPr>
                        <a:t>Redu </a:t>
                      </a:r>
                      <a:r>
                        <a:rPr lang="fr-FR" sz="1600" b="1">
                          <a:solidFill>
                            <a:schemeClr val="bg1"/>
                          </a:solidFill>
                        </a:rPr>
                        <a:t>la minimum infectiile din </a:t>
                      </a:r>
                      <a:r>
                        <a:rPr lang="fr-FR" sz="1600" b="1">
                          <a:solidFill>
                            <a:schemeClr val="bg1"/>
                          </a:solidFill>
                        </a:rPr>
                        <a:t>acest </a:t>
                      </a:r>
                      <a:r>
                        <a:rPr lang="fr-FR" sz="1600" b="1" smtClean="0">
                          <a:solidFill>
                            <a:schemeClr val="bg1"/>
                          </a:solidFill>
                        </a:rPr>
                        <a:t>spital</a:t>
                      </a:r>
                      <a:endParaRPr lang="fr-FR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Nu mai interna pacienti cu risc de infectie.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Scopul spitalului este sa trateze bolnavi.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Vreau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zero accidente cu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masinile </a:t>
                      </a:r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companiei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Tine toate masinile in garaj.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Masinile trebuie sa fie folosite.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Elimina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complet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fraudele </a:t>
                      </a:r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bancare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Blocheaza toate tranzactiile.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Banca trebuie sa permita clientilor sa-si foloseasca banii.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Fa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astfel incat niciun avion al companiei sa nu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mai </a:t>
                      </a:r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intarzie</a:t>
                      </a:r>
                      <a:endParaRPr lang="it-IT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Anuleaza toate zborurile.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Pasagerii trebuie transportati.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Redu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costurile universitatii cat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mai </a:t>
                      </a:r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mult</a:t>
                      </a:r>
                      <a:endParaRPr lang="it-IT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Concediaza profesorii, inchide laboratoarele si nu mai tine cursuri.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Universitatea trebuie sa ofere educatie.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Fa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fabrica sa nu mai produca niciun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produs </a:t>
                      </a:r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defect</a:t>
                      </a:r>
                      <a:endParaRPr lang="it-IT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Opreste productia.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Trebuie sa producem ceva.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Elimina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atacurile informatice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asupra </a:t>
                      </a:r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serverului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Deconecteaza serverul definitiv de la retea.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Serverul trebuie sa ofere servicii.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019">
                <a:tc>
                  <a:txBody>
                    <a:bodyPr/>
                    <a:lstStyle/>
                    <a:p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Elibereaza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cat mai mult spatiu </a:t>
                      </a:r>
                      <a:r>
                        <a:rPr lang="it-IT" sz="1600" b="1">
                          <a:solidFill>
                            <a:schemeClr val="bg1"/>
                          </a:solidFill>
                        </a:rPr>
                        <a:t>pe </a:t>
                      </a:r>
                      <a:r>
                        <a:rPr lang="it-IT" sz="1600" b="1" smtClean="0">
                          <a:solidFill>
                            <a:schemeClr val="bg1"/>
                          </a:solidFill>
                        </a:rPr>
                        <a:t>calculator</a:t>
                      </a:r>
                      <a:endParaRPr lang="it-IT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Sterge toate fisierele.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Datele trebuie pastrate.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486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Maximizeaza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profitul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trimestrului </a:t>
                      </a:r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urmator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Opreste mentenanta, concediaza personal, vinde echipamentele si reduce calitatea.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Firma trebuie sa mai existe si anul viitor.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262"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Maximizeaza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nota medie </a:t>
                      </a:r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a </a:t>
                      </a:r>
                      <a:r>
                        <a:rPr lang="en-US" sz="1600" b="1" smtClean="0">
                          <a:solidFill>
                            <a:schemeClr val="bg1"/>
                          </a:solidFill>
                        </a:rPr>
                        <a:t>studentilor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Da tuturor 10.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>
                          <a:solidFill>
                            <a:schemeClr val="bg1"/>
                          </a:solidFill>
                        </a:rPr>
                        <a:t>Nota trebuie sa masoare performanta.</a:t>
                      </a:r>
                    </a:p>
                  </a:txBody>
                  <a:tcPr marL="47642" marR="47642" marT="23821" marB="2382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562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C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61380" y="232050"/>
            <a:ext cx="4594528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US" sz="3800" b="1" smtClean="0">
                <a:solidFill>
                  <a:srgbClr val="F5F8FC"/>
                </a:solidFill>
                <a:latin typeface="Aptos"/>
              </a:rPr>
              <a:t>Ce mai e de invatat</a:t>
            </a:r>
            <a:endParaRPr sz="3800" b="1">
              <a:solidFill>
                <a:srgbClr val="F5F8FC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538" y="1141208"/>
            <a:ext cx="11599793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formulare </a:t>
            </a:r>
            <a:r>
              <a:rPr lang="en-US" sz="2800" b="1">
                <a:solidFill>
                  <a:srgbClr val="FF0000"/>
                </a:solidFill>
              </a:rPr>
              <a:t>probleme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ce vrem de fapt sa obtinem?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modelare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care sunt variabilele, obiectivele si constrangerile?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gandire matematica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ce rezulta logic si ce nu?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intelegere algoritmi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ce instrument este potrivit si de ce?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FF0000"/>
                </a:solidFill>
              </a:rPr>
              <a:t>i</a:t>
            </a:r>
            <a:r>
              <a:rPr lang="en-US" sz="2800" b="1" smtClean="0">
                <a:solidFill>
                  <a:srgbClr val="FF0000"/>
                </a:solidFill>
              </a:rPr>
              <a:t>ntelegere date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ce spun si, mai ales, ce nu spun?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verificare</a:t>
            </a:r>
            <a:r>
              <a:rPr lang="en-US" sz="2800" smtClean="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este rezultatul posibil, robust si rational?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luare </a:t>
            </a:r>
            <a:r>
              <a:rPr lang="en-US" sz="2800" b="1">
                <a:solidFill>
                  <a:srgbClr val="FF0000"/>
                </a:solidFill>
              </a:rPr>
              <a:t>decizii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dintre mai multe solutii tehnic corecte, pe care o alegem?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smtClean="0">
                <a:solidFill>
                  <a:srgbClr val="FF0000"/>
                </a:solidFill>
              </a:rPr>
              <a:t>lucru </a:t>
            </a:r>
            <a:r>
              <a:rPr lang="en-US" sz="2800" b="1">
                <a:solidFill>
                  <a:srgbClr val="FF0000"/>
                </a:solidFill>
              </a:rPr>
              <a:t>cu AI</a:t>
            </a:r>
            <a:r>
              <a:rPr lang="en-US" sz="2800">
                <a:solidFill>
                  <a:srgbClr val="FF0000"/>
                </a:solidFill>
              </a:rPr>
              <a:t> </a:t>
            </a:r>
            <a:r>
              <a:rPr lang="en-US" sz="2800">
                <a:solidFill>
                  <a:schemeClr val="bg1"/>
                </a:solidFill>
              </a:rPr>
              <a:t>— sa-i dea context, instrumente, criterii, sa-i critice rezultatele si sa-l puna sa refaca analiza.</a:t>
            </a:r>
          </a:p>
        </p:txBody>
      </p:sp>
      <p:sp>
        <p:nvSpPr>
          <p:cNvPr id="6" name="Oval 5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2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85346" y="149987"/>
            <a:ext cx="486222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3400" b="1" smtClean="0">
                <a:solidFill>
                  <a:srgbClr val="F5F8FC"/>
                </a:solidFill>
                <a:latin typeface="Aptos"/>
              </a:rPr>
              <a:t>Cercetari Operationale</a:t>
            </a:r>
            <a:endParaRPr sz="3400" b="1">
              <a:solidFill>
                <a:srgbClr val="F5F8FC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0617" y="1536365"/>
            <a:ext cx="564238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0" smtClean="0">
                <a:solidFill>
                  <a:srgbClr val="99A9BE"/>
                </a:solidFill>
                <a:latin typeface="Aptos"/>
              </a:rPr>
              <a:t>Obiect de studiu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smtClean="0">
                <a:solidFill>
                  <a:srgbClr val="99A9BE"/>
                </a:solidFill>
                <a:latin typeface="Aptos"/>
              </a:rPr>
              <a:t>Metode de studiu</a:t>
            </a:r>
            <a:endParaRPr sz="3600" b="0">
              <a:solidFill>
                <a:srgbClr val="99A9BE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1321" y="765540"/>
            <a:ext cx="4580625" cy="64385"/>
          </a:xfrm>
          <a:prstGeom prst="rect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744200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945368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1146536" y="6446520"/>
            <a:ext cx="64008" cy="64008"/>
          </a:xfrm>
          <a:prstGeom prst="ellipse">
            <a:avLst/>
          </a:prstGeom>
          <a:solidFill>
            <a:srgbClr val="99A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347704" y="6446520"/>
            <a:ext cx="64008" cy="64008"/>
          </a:xfrm>
          <a:prstGeom prst="ellipse">
            <a:avLst/>
          </a:prstGeom>
          <a:solidFill>
            <a:srgbClr val="39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1174</Words>
  <Application>Microsoft Office PowerPoint</Application>
  <PresentationFormat>Widescreen</PresentationFormat>
  <Paragraphs>324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curs AI</dc:title>
  <dc:subject>Template PowerPoint pentru curs universitar de inteligenta artificiala</dc:subject>
  <dc:creator>OpenAI</dc:creator>
  <cp:keywords/>
  <dc:description>generated using python-pptx</dc:description>
  <cp:lastModifiedBy>Microsoft account</cp:lastModifiedBy>
  <cp:revision>18</cp:revision>
  <dcterms:created xsi:type="dcterms:W3CDTF">2013-01-27T09:14:16Z</dcterms:created>
  <dcterms:modified xsi:type="dcterms:W3CDTF">2026-09-27T18:35:28Z</dcterms:modified>
  <cp:category/>
</cp:coreProperties>
</file>